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p:scale>
          <a:sx n="90" d="100"/>
          <a:sy n="90" d="100"/>
        </p:scale>
        <p:origin x="9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056d6dca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056d6dca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056d6dca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056d6dca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d9e6462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d9e6462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056d6dc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056d6dc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56d6dca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56d6dca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3d9e6462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3d9e6462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3d9e6462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3d9e646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56d6dc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56d6dc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056d6dca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056d6dc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3d9e6462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3d9e6462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3d9e6462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3d9e6462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3d9e646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3d9e646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3d9e6462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3d9e646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3d9e6462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3d9e646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056d6dca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056d6dca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Economic Decision Making and the NFL Draft</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The consequences of the choices we make, particularly regarding opportunity cost (we all have a salary cap in life).</a:t>
            </a:r>
            <a:endParaRPr sz="2400"/>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world is more chaotic than economics would have us believe.  Rational behavior can still create an inefficient market.  Consider the work that NFL teams put into the draft.</a:t>
            </a:r>
            <a:endParaRPr sz="2400"/>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311700" y="1152475"/>
            <a:ext cx="8520600" cy="38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Irrationality is often thought of as a symptom of decision making, but the NFL draft suggests that an economic structure, institution, or governing body may itself be irrational.  This is a troubling idea for our future.</a:t>
            </a:r>
            <a:endParaRPr sz="2400"/>
          </a:p>
          <a:p>
            <a:pPr marL="0" lvl="0" indent="0" algn="l" rtl="0">
              <a:spcBef>
                <a:spcPts val="1600"/>
              </a:spcBef>
              <a:spcAft>
                <a:spcPts val="1600"/>
              </a:spcAft>
              <a:buNone/>
            </a:pPr>
            <a:endParaRPr sz="2400"/>
          </a:p>
        </p:txBody>
      </p:sp>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The fact that the NFL profits despite its flawed decision making process suggests lack of rationality among both leaders and consumers.</a:t>
            </a:r>
            <a:endParaRPr sz="2400"/>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The benefits of irrationality.  Sometimes it is better to think “outside the box”, to think creatively, and not do what everyone else does.</a:t>
            </a:r>
            <a:endParaRPr sz="2400"/>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The NFL draft suggests a system that benefits winners and is biased against losers.  In this way, it is a metaphor for our economy as a whole.</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0" y="675739"/>
            <a:ext cx="9143999" cy="3792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744575"/>
            <a:ext cx="8520600" cy="399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8" name="Google Shape;68;p15"/>
          <p:cNvSpPr txBox="1">
            <a:spLocks noGrp="1"/>
          </p:cNvSpPr>
          <p:nvPr>
            <p:ph type="subTitle" idx="1"/>
          </p:nvPr>
        </p:nvSpPr>
        <p:spPr>
          <a:xfrm>
            <a:off x="311700" y="744575"/>
            <a:ext cx="8520600" cy="418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Market efficiency - suggests that at any given time, prices fully reflect all available information about a particular market.  You are getting what you pay for.</a:t>
            </a:r>
            <a:endParaRPr sz="2400"/>
          </a:p>
          <a:p>
            <a:pPr marL="0" lvl="0" indent="0" algn="l" rtl="0">
              <a:spcBef>
                <a:spcPts val="1600"/>
              </a:spcBef>
              <a:spcAft>
                <a:spcPts val="0"/>
              </a:spcAft>
              <a:buNone/>
            </a:pPr>
            <a:r>
              <a:rPr lang="en" sz="2400"/>
              <a:t>Economic efficiency - efficient production decisions within firms and industries, efficient consumption decisions by individual consumers, and efficient distribution of consumer and producer goods across individual consumers and firms.  Every decision yields the most benefit.</a:t>
            </a:r>
            <a:endParaRPr sz="2400"/>
          </a:p>
          <a:p>
            <a:pPr marL="0" lvl="0" indent="0" algn="l" rtl="0">
              <a:lnSpc>
                <a:spcPct val="115000"/>
              </a:lnSpc>
              <a:spcBef>
                <a:spcPts val="0"/>
              </a:spcBef>
              <a:spcAft>
                <a:spcPts val="0"/>
              </a:spcAft>
              <a:buClr>
                <a:schemeClr val="dk1"/>
              </a:buClr>
              <a:buSzPts val="1100"/>
              <a:buFont typeface="Arial"/>
              <a:buNone/>
            </a:pPr>
            <a:endParaRPr sz="1800"/>
          </a:p>
          <a:p>
            <a:pPr marL="0" lvl="0" indent="0" algn="ctr" rtl="0">
              <a:spcBef>
                <a:spcPts val="1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0" y="127300"/>
            <a:ext cx="8520600" cy="1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4" name="Google Shape;74;p16"/>
          <p:cNvSpPr txBox="1">
            <a:spLocks noGrp="1"/>
          </p:cNvSpPr>
          <p:nvPr>
            <p:ph type="subTitle" idx="1"/>
          </p:nvPr>
        </p:nvSpPr>
        <p:spPr>
          <a:xfrm>
            <a:off x="311700" y="444900"/>
            <a:ext cx="8520600" cy="44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Slotted money - early picks must by rule get paid more</a:t>
            </a:r>
            <a:endParaRPr sz="1800"/>
          </a:p>
          <a:p>
            <a:pPr marL="0" lvl="0" indent="0" algn="l" rtl="0">
              <a:spcBef>
                <a:spcPts val="0"/>
              </a:spcBef>
              <a:spcAft>
                <a:spcPts val="0"/>
              </a:spcAft>
              <a:buClr>
                <a:schemeClr val="dk1"/>
              </a:buClr>
              <a:buSzPts val="1100"/>
              <a:buFont typeface="Arial"/>
              <a:buNone/>
            </a:pPr>
            <a:r>
              <a:rPr lang="en" sz="1800"/>
              <a:t>Salary cap - An NFL team can only spend a certain amount of money.  Once that money is spent on one thing, it can’t be spent somewhere else.</a:t>
            </a:r>
            <a:endParaRPr sz="1800"/>
          </a:p>
          <a:p>
            <a:pPr marL="0" lvl="0" indent="0" algn="l" rtl="0">
              <a:spcBef>
                <a:spcPts val="0"/>
              </a:spcBef>
              <a:spcAft>
                <a:spcPts val="0"/>
              </a:spcAft>
              <a:buNone/>
            </a:pPr>
            <a:r>
              <a:rPr lang="en" sz="1800"/>
              <a: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Thesis - The “loser’s curse” suggests that teams that pick early in the draft pay more money for less performance than do teams that pick later.  This is because there is no correlation between draft order and performance.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Since losing teams pick earlier, they are burdened with a competitive disadvantage because of this.</a:t>
            </a:r>
            <a:endParaRPr sz="1800"/>
          </a:p>
          <a:p>
            <a:pPr marL="0" lvl="0" indent="0" algn="l" rtl="0">
              <a:spcBef>
                <a:spcPts val="0"/>
              </a:spcBef>
              <a:spcAft>
                <a:spcPts val="0"/>
              </a:spcAft>
              <a:buNone/>
            </a:pPr>
            <a:endParaRPr sz="1800"/>
          </a:p>
          <a:p>
            <a:pPr marL="0" lvl="0" indent="0" algn="l" rtl="0">
              <a:lnSpc>
                <a:spcPct val="115000"/>
              </a:lnSpc>
              <a:spcBef>
                <a:spcPts val="0"/>
              </a:spcBef>
              <a:spcAft>
                <a:spcPts val="0"/>
              </a:spcAft>
              <a:buNone/>
            </a:pPr>
            <a:r>
              <a:rPr lang="en" sz="1800"/>
              <a:t>Surplus value - Value minus cost</a:t>
            </a:r>
            <a:endParaRPr sz="1800"/>
          </a:p>
          <a:p>
            <a:pPr marL="0" lvl="0" indent="0" algn="l" rtl="0">
              <a:lnSpc>
                <a:spcPct val="115000"/>
              </a:lnSpc>
              <a:spcBef>
                <a:spcPts val="1600"/>
              </a:spcBef>
              <a:spcAft>
                <a:spcPts val="0"/>
              </a:spcAft>
              <a:buNone/>
            </a:pPr>
            <a:r>
              <a:rPr lang="en" sz="1800"/>
              <a:t>Thus, the NFL draft is not an “efficient” market</a:t>
            </a:r>
            <a:endParaRPr sz="1800"/>
          </a:p>
          <a:p>
            <a:pPr marL="0" lvl="0" indent="0" algn="l" rtl="0">
              <a:spcBef>
                <a:spcPts val="16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264350"/>
            <a:ext cx="8520600" cy="6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0" name="Google Shape;80;p17"/>
          <p:cNvSpPr txBox="1">
            <a:spLocks noGrp="1"/>
          </p:cNvSpPr>
          <p:nvPr>
            <p:ph type="subTitle" idx="1"/>
          </p:nvPr>
        </p:nvSpPr>
        <p:spPr>
          <a:xfrm>
            <a:off x="311700" y="399800"/>
            <a:ext cx="8520600" cy="45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t>2018</a:t>
            </a:r>
            <a:endParaRPr b="1" u="sng"/>
          </a:p>
          <a:p>
            <a:pPr marL="0" lvl="0" indent="0" algn="l" rtl="0">
              <a:spcBef>
                <a:spcPts val="0"/>
              </a:spcBef>
              <a:spcAft>
                <a:spcPts val="0"/>
              </a:spcAft>
              <a:buNone/>
            </a:pPr>
            <a:r>
              <a:rPr lang="en"/>
              <a:t>Baker Mayfield (1)      - 33 million guaranteed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Lamar Jackson (32)   - 9 million guaranteed</a:t>
            </a:r>
            <a:endParaRPr/>
          </a:p>
          <a:p>
            <a:pPr marL="0" lvl="0" indent="0" algn="l" rtl="0">
              <a:spcBef>
                <a:spcPts val="0"/>
              </a:spcBef>
              <a:spcAft>
                <a:spcPts val="0"/>
              </a:spcAft>
              <a:buNone/>
            </a:pPr>
            <a:endParaRPr/>
          </a:p>
        </p:txBody>
      </p:sp>
      <p:pic>
        <p:nvPicPr>
          <p:cNvPr id="81" name="Google Shape;81;p17"/>
          <p:cNvPicPr preferRelativeResize="0"/>
          <p:nvPr/>
        </p:nvPicPr>
        <p:blipFill>
          <a:blip r:embed="rId3">
            <a:alphaModFix/>
          </a:blip>
          <a:stretch>
            <a:fillRect/>
          </a:stretch>
        </p:blipFill>
        <p:spPr>
          <a:xfrm>
            <a:off x="354974" y="1423775"/>
            <a:ext cx="2287276" cy="1525600"/>
          </a:xfrm>
          <a:prstGeom prst="rect">
            <a:avLst/>
          </a:prstGeom>
          <a:noFill/>
          <a:ln>
            <a:noFill/>
          </a:ln>
        </p:spPr>
      </p:pic>
      <p:pic>
        <p:nvPicPr>
          <p:cNvPr id="82" name="Google Shape;82;p17"/>
          <p:cNvPicPr preferRelativeResize="0"/>
          <p:nvPr/>
        </p:nvPicPr>
        <p:blipFill>
          <a:blip r:embed="rId4">
            <a:alphaModFix/>
          </a:blip>
          <a:stretch>
            <a:fillRect/>
          </a:stretch>
        </p:blipFill>
        <p:spPr>
          <a:xfrm>
            <a:off x="354975" y="3509325"/>
            <a:ext cx="2508772" cy="1671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Rational expectations - </a:t>
            </a:r>
            <a:r>
              <a:rPr lang="en" sz="2400">
                <a:solidFill>
                  <a:schemeClr val="dk1"/>
                </a:solidFill>
              </a:rPr>
              <a:t>when making decisions, individual agents will base their decisions on the best information available. Rational expectations are the best guess for the future.</a:t>
            </a:r>
            <a:endParaRPr sz="2400">
              <a:solidFill>
                <a:schemeClr val="dk1"/>
              </a:solidFill>
            </a:endParaRPr>
          </a:p>
          <a:p>
            <a:pPr marL="0" lvl="0" indent="0" algn="l" rtl="0">
              <a:spcBef>
                <a:spcPts val="1600"/>
              </a:spcBef>
              <a:spcAft>
                <a:spcPts val="0"/>
              </a:spcAft>
              <a:buNone/>
            </a:pPr>
            <a:r>
              <a:rPr lang="en" sz="2400">
                <a:solidFill>
                  <a:schemeClr val="dk1"/>
                </a:solidFill>
              </a:rPr>
              <a:t>NFL teams clearly do this when preparing for the draft.</a:t>
            </a:r>
            <a:endParaRPr sz="2400">
              <a:solidFill>
                <a:schemeClr val="dk1"/>
              </a:solidFill>
            </a:endParaRPr>
          </a:p>
          <a:p>
            <a:pPr marL="0" lvl="0" indent="0" algn="l" rtl="0">
              <a:spcBef>
                <a:spcPts val="1600"/>
              </a:spcBef>
              <a:spcAft>
                <a:spcPts val="1600"/>
              </a:spcAft>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2400"/>
              <a:t>Because the NFL is not an efficient market, the draft violates the rule of rational expectations.</a:t>
            </a:r>
            <a:endParaRPr sz="24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66000" y="251075"/>
            <a:ext cx="8520600" cy="4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0"/>
          <p:cNvSpPr txBox="1">
            <a:spLocks noGrp="1"/>
          </p:cNvSpPr>
          <p:nvPr>
            <p:ph type="body" idx="1"/>
          </p:nvPr>
        </p:nvSpPr>
        <p:spPr>
          <a:xfrm>
            <a:off x="311700" y="825700"/>
            <a:ext cx="8520600" cy="42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Overconfidence - individuals gain confidence as more information becomes available.</a:t>
            </a:r>
            <a:endParaRPr sz="2400"/>
          </a:p>
          <a:p>
            <a:pPr marL="0" lvl="0" indent="0" algn="l" rtl="0">
              <a:spcBef>
                <a:spcPts val="1600"/>
              </a:spcBef>
              <a:spcAft>
                <a:spcPts val="0"/>
              </a:spcAft>
              <a:buNone/>
            </a:pPr>
            <a:r>
              <a:rPr lang="en" sz="2400"/>
              <a:t>False consensus effect - the belief that other people are thinking the same way you are.</a:t>
            </a:r>
            <a:endParaRPr sz="2400"/>
          </a:p>
          <a:p>
            <a:pPr marL="0" lvl="0" indent="0" algn="l" rtl="0">
              <a:lnSpc>
                <a:spcPct val="100000"/>
              </a:lnSpc>
              <a:spcBef>
                <a:spcPts val="1600"/>
              </a:spcBef>
              <a:spcAft>
                <a:spcPts val="0"/>
              </a:spcAft>
              <a:buNone/>
            </a:pPr>
            <a:r>
              <a:rPr lang="en" sz="2400"/>
              <a:t>This causes teams to behave </a:t>
            </a:r>
            <a:r>
              <a:rPr lang="en" sz="2400" b="1"/>
              <a:t>irrationally</a:t>
            </a:r>
            <a:r>
              <a:rPr lang="en" sz="2400"/>
              <a:t>. </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Clr>
                <a:schemeClr val="dk1"/>
              </a:buClr>
              <a:buSzPts val="1100"/>
              <a:buFont typeface="Arial"/>
              <a:buNone/>
            </a:pPr>
            <a:r>
              <a:rPr lang="en" sz="2400"/>
              <a:t>Irrationality - when people make choices and decisions that go against the assumption of utility-maximising behavior.</a:t>
            </a:r>
            <a:endParaRPr sz="2400"/>
          </a:p>
          <a:p>
            <a:pPr marL="0" lvl="0" indent="0" algn="l" rtl="0">
              <a:lnSpc>
                <a:spcPct val="100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16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 sz="3000"/>
              <a:t>Implications for economic decision making</a:t>
            </a:r>
            <a:endParaRPr sz="3000"/>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On-screen Show (16:9)</PresentationFormat>
  <Paragraphs>43</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Economic Decision Making and the NFL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Implications for economic decision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Decision Making and the NFL Draft</dc:title>
  <dc:creator>MikeM</dc:creator>
  <cp:lastModifiedBy>MikeM</cp:lastModifiedBy>
  <cp:revision>2</cp:revision>
  <dcterms:modified xsi:type="dcterms:W3CDTF">2019-10-21T04:45:51Z</dcterms:modified>
</cp:coreProperties>
</file>